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76" r:id="rId2"/>
    <p:sldId id="279" r:id="rId3"/>
    <p:sldId id="331" r:id="rId4"/>
    <p:sldId id="321" r:id="rId5"/>
    <p:sldId id="322" r:id="rId6"/>
    <p:sldId id="332" r:id="rId7"/>
    <p:sldId id="333" r:id="rId8"/>
    <p:sldId id="318" r:id="rId9"/>
    <p:sldId id="330" r:id="rId10"/>
    <p:sldId id="317" r:id="rId11"/>
    <p:sldId id="314" r:id="rId12"/>
    <p:sldId id="315"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25-10-2021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4.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LamResearchS4HANA/blob/master/ABAP%20on%20HANA/Day%207/ADBC%20Cod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tiff"/><Relationship Id="rId1" Type="http://schemas.openxmlformats.org/officeDocument/2006/relationships/slideLayout" Target="../slideLayouts/slideLayout8.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39479"/>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7</a:t>
            </a:r>
            <a:endParaRPr lang="en-US" sz="4400" dirty="0">
              <a:latin typeface="Cooper Black" panose="0208090404030B020404" pitchFamily="18" charset="0"/>
            </a:endParaRPr>
          </a:p>
        </p:txBody>
      </p:sp>
      <p:pic>
        <p:nvPicPr>
          <p:cNvPr id="12" name="Picture 2" descr="Lam Research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941" y="400607"/>
            <a:ext cx="4521197" cy="153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7</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899720"/>
            <a:ext cx="7964159" cy="1631216"/>
          </a:xfrm>
          <a:prstGeom prst="rect">
            <a:avLst/>
          </a:prstGeom>
          <a:noFill/>
        </p:spPr>
        <p:txBody>
          <a:bodyPr wrap="square" rtlCol="0">
            <a:spAutoFit/>
          </a:bodyPr>
          <a:lstStyle/>
          <a:p>
            <a:pPr marL="285750" lvl="0" indent="-285750">
              <a:buFont typeface="Arial" panose="020B0604020202020204" pitchFamily="34" charset="0"/>
              <a:buChar char="•"/>
            </a:pPr>
            <a:r>
              <a:rPr lang="en-US" sz="2000" dirty="0" smtClean="0">
                <a:solidFill>
                  <a:schemeClr val="bg1"/>
                </a:solidFill>
              </a:rPr>
              <a:t>Calculation View</a:t>
            </a:r>
          </a:p>
          <a:p>
            <a:pPr marL="285750" lvl="0" indent="-285750">
              <a:buFont typeface="Arial" panose="020B0604020202020204" pitchFamily="34" charset="0"/>
              <a:buChar char="•"/>
            </a:pPr>
            <a:r>
              <a:rPr lang="en-US" sz="2000" dirty="0">
                <a:solidFill>
                  <a:schemeClr val="bg1"/>
                </a:solidFill>
              </a:rPr>
              <a:t>I</a:t>
            </a:r>
            <a:r>
              <a:rPr lang="en-US" sz="2000" dirty="0" smtClean="0">
                <a:solidFill>
                  <a:schemeClr val="bg1"/>
                </a:solidFill>
              </a:rPr>
              <a:t>mplementing </a:t>
            </a:r>
            <a:r>
              <a:rPr lang="en-US" sz="2000" dirty="0">
                <a:solidFill>
                  <a:schemeClr val="bg1"/>
                </a:solidFill>
              </a:rPr>
              <a:t>OIA  Using Calculation View </a:t>
            </a:r>
          </a:p>
          <a:p>
            <a:pPr marL="285750" lvl="0" indent="-285750">
              <a:buFont typeface="Arial" panose="020B0604020202020204" pitchFamily="34" charset="0"/>
              <a:buChar char="•"/>
            </a:pPr>
            <a:r>
              <a:rPr lang="en-US" sz="2000" dirty="0">
                <a:solidFill>
                  <a:schemeClr val="bg1"/>
                </a:solidFill>
              </a:rPr>
              <a:t>Concept of  Delivery </a:t>
            </a:r>
            <a:r>
              <a:rPr lang="en-US" sz="2000" dirty="0" smtClean="0">
                <a:solidFill>
                  <a:schemeClr val="bg1"/>
                </a:solidFill>
              </a:rPr>
              <a:t>Unit</a:t>
            </a:r>
          </a:p>
          <a:p>
            <a:pPr marL="285750" lvl="0" indent="-285750">
              <a:buFont typeface="Arial" panose="020B0604020202020204" pitchFamily="34" charset="0"/>
              <a:buChar char="•"/>
            </a:pPr>
            <a:r>
              <a:rPr lang="en-US" sz="2000" dirty="0" smtClean="0">
                <a:solidFill>
                  <a:schemeClr val="bg1"/>
                </a:solidFill>
              </a:rPr>
              <a:t>Method’s for Consume HANA Objects</a:t>
            </a:r>
          </a:p>
          <a:p>
            <a:pPr marL="285750" lvl="0" indent="-285750">
              <a:buFont typeface="Arial" panose="020B0604020202020204" pitchFamily="34" charset="0"/>
              <a:buChar char="•"/>
            </a:pPr>
            <a:r>
              <a:rPr lang="en-US" sz="2000" dirty="0" smtClean="0">
                <a:solidFill>
                  <a:schemeClr val="bg1"/>
                </a:solidFill>
              </a:rPr>
              <a:t>ADBC ( ABAP Database Connectivity )</a:t>
            </a:r>
          </a:p>
        </p:txBody>
      </p:sp>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Calculation View</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sz="1800" dirty="0">
                <a:solidFill>
                  <a:schemeClr val="bg1"/>
                </a:solidFill>
              </a:rPr>
              <a:t>Calculation views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8" name="Picture 7"/>
          <p:cNvPicPr>
            <a:picLocks noChangeAspect="1"/>
          </p:cNvPicPr>
          <p:nvPr/>
        </p:nvPicPr>
        <p:blipFill>
          <a:blip r:embed="rId3"/>
          <a:stretch>
            <a:fillRect/>
          </a:stretch>
        </p:blipFill>
        <p:spPr>
          <a:xfrm>
            <a:off x="331302" y="1999074"/>
            <a:ext cx="11440000" cy="4349714"/>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8518045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OIA Scenario Using Calculation View</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668874E-C0FA-4ADA-BBF6-2FE5710B408A}"/>
              </a:ext>
            </a:extLst>
          </p:cNvPr>
          <p:cNvSpPr txBox="1"/>
          <p:nvPr/>
        </p:nvSpPr>
        <p:spPr>
          <a:xfrm>
            <a:off x="405780" y="923731"/>
            <a:ext cx="11586694" cy="1477328"/>
          </a:xfrm>
          <a:prstGeom prst="rect">
            <a:avLst/>
          </a:prstGeom>
          <a:noFill/>
        </p:spPr>
        <p:txBody>
          <a:bodyPr wrap="square" rtlCol="0">
            <a:spAutoFit/>
          </a:bodyPr>
          <a:lstStyle/>
          <a:p>
            <a:r>
              <a:rPr lang="en-US" sz="1800" dirty="0">
                <a:solidFill>
                  <a:schemeClr val="bg1"/>
                </a:solidFill>
              </a:rPr>
              <a:t>Mr. James told about me to the CIO of the company last week on Christmas dinner. The CIO is very impressed by listening my stories how I helped Mr. James. Now he want me to help him as well.</a:t>
            </a:r>
          </a:p>
          <a:p>
            <a:r>
              <a:rPr lang="en-US" sz="1800" dirty="0">
                <a:solidFill>
                  <a:schemeClr val="bg1"/>
                </a:solidFill>
              </a:rPr>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8" name="Picture 2" descr="Free Vector | Successful business meeting or job interview"/>
          <p:cNvPicPr>
            <a:picLocks noChangeAspect="1" noChangeArrowheads="1"/>
          </p:cNvPicPr>
          <p:nvPr/>
        </p:nvPicPr>
        <p:blipFill rotWithShape="1">
          <a:blip r:embed="rId3">
            <a:extLst>
              <a:ext uri="{28A0092B-C50C-407E-A947-70E740481C1C}">
                <a14:useLocalDpi xmlns:a14="http://schemas.microsoft.com/office/drawing/2010/main" val="0"/>
              </a:ext>
            </a:extLst>
          </a:blip>
          <a:srcRect t="13042" b="14480"/>
          <a:stretch/>
        </p:blipFill>
        <p:spPr bwMode="auto">
          <a:xfrm>
            <a:off x="3068658" y="2276872"/>
            <a:ext cx="5861807" cy="4248472"/>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Concept of Delivery Unit</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1009263"/>
            <a:ext cx="11184994" cy="923330"/>
          </a:xfrm>
          <a:prstGeom prst="rect">
            <a:avLst/>
          </a:prstGeom>
        </p:spPr>
        <p:txBody>
          <a:bodyPr wrap="square">
            <a:spAutoFit/>
          </a:bodyPr>
          <a:lstStyle/>
          <a:p>
            <a:r>
              <a:rPr lang="en-US" sz="1800" b="1" dirty="0">
                <a:solidFill>
                  <a:schemeClr val="bg1"/>
                </a:solidFill>
              </a:rPr>
              <a:t>Delivery units</a:t>
            </a:r>
            <a:r>
              <a:rPr lang="en-US" sz="1800" dirty="0">
                <a:solidFill>
                  <a:schemeClr val="bg1"/>
                </a:solidFill>
              </a:rPr>
              <a:t> are </a:t>
            </a:r>
            <a:r>
              <a:rPr lang="en-US" sz="1800" b="1" dirty="0">
                <a:solidFill>
                  <a:schemeClr val="bg1"/>
                </a:solidFill>
              </a:rPr>
              <a:t>SAP HANA</a:t>
            </a:r>
            <a:r>
              <a:rPr lang="en-US" sz="1800" dirty="0">
                <a:solidFill>
                  <a:schemeClr val="bg1"/>
                </a:solidFill>
              </a:rPr>
              <a:t> specific packages that can be used to install content, transport data models and applications developed on the </a:t>
            </a:r>
            <a:r>
              <a:rPr lang="en-US" sz="1800" b="1" dirty="0">
                <a:solidFill>
                  <a:schemeClr val="bg1"/>
                </a:solidFill>
              </a:rPr>
              <a:t>SAP HANA</a:t>
            </a:r>
            <a:r>
              <a:rPr lang="en-US" sz="1800" dirty="0">
                <a:solidFill>
                  <a:schemeClr val="bg1"/>
                </a:solidFill>
              </a:rPr>
              <a:t> platform. The </a:t>
            </a:r>
            <a:r>
              <a:rPr lang="en-US" sz="1800" b="1" dirty="0">
                <a:solidFill>
                  <a:schemeClr val="bg1"/>
                </a:solidFill>
              </a:rPr>
              <a:t>delivery unit</a:t>
            </a:r>
            <a:r>
              <a:rPr lang="en-US" sz="1800" dirty="0">
                <a:solidFill>
                  <a:schemeClr val="bg1"/>
                </a:solidFill>
              </a:rPr>
              <a:t> management window can be accessed through the 'Modeler Perspective' in </a:t>
            </a:r>
            <a:r>
              <a:rPr lang="en-US" sz="1800" b="1" dirty="0">
                <a:solidFill>
                  <a:schemeClr val="bg1"/>
                </a:solidFill>
              </a:rPr>
              <a:t>SAP HANA</a:t>
            </a:r>
            <a:r>
              <a:rPr lang="en-US" sz="1800" dirty="0">
                <a:solidFill>
                  <a:schemeClr val="bg1"/>
                </a:solidFill>
              </a:rPr>
              <a:t> Studio.</a:t>
            </a:r>
          </a:p>
        </p:txBody>
      </p:sp>
      <p:pic>
        <p:nvPicPr>
          <p:cNvPr id="2" name="Picture 1"/>
          <p:cNvPicPr>
            <a:picLocks noChangeAspect="1"/>
          </p:cNvPicPr>
          <p:nvPr/>
        </p:nvPicPr>
        <p:blipFill>
          <a:blip r:embed="rId3"/>
          <a:stretch>
            <a:fillRect/>
          </a:stretch>
        </p:blipFill>
        <p:spPr>
          <a:xfrm>
            <a:off x="1269876" y="2403995"/>
            <a:ext cx="8440380" cy="3634666"/>
          </a:xfrm>
          <a:prstGeom prst="rect">
            <a:avLst/>
          </a:prstGeom>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 </a:t>
            </a:r>
            <a:endParaRPr lang="en-US" dirty="0">
              <a:solidFill>
                <a:schemeClr val="bg1"/>
              </a:solidFill>
            </a:endParaRP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Method’s to Consume HANA Objects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grpSp>
        <p:nvGrpSpPr>
          <p:cNvPr id="6" name="Group 5"/>
          <p:cNvGrpSpPr/>
          <p:nvPr/>
        </p:nvGrpSpPr>
        <p:grpSpPr>
          <a:xfrm>
            <a:off x="2913150" y="1014413"/>
            <a:ext cx="7048151" cy="5586490"/>
            <a:chOff x="2336362" y="1014413"/>
            <a:chExt cx="7048151" cy="5586490"/>
          </a:xfrm>
        </p:grpSpPr>
        <p:sp>
          <p:nvSpPr>
            <p:cNvPr id="7" name="TextBox 6"/>
            <p:cNvSpPr txBox="1"/>
            <p:nvPr/>
          </p:nvSpPr>
          <p:spPr>
            <a:xfrm>
              <a:off x="5808662" y="2310694"/>
              <a:ext cx="1664238" cy="584775"/>
            </a:xfrm>
            <a:prstGeom prst="rect">
              <a:avLst/>
            </a:prstGeom>
            <a:noFill/>
          </p:spPr>
          <p:txBody>
            <a:bodyPr wrap="none" rtlCol="0">
              <a:spAutoFit/>
            </a:bodyPr>
            <a:lstStyle/>
            <a:p>
              <a:r>
                <a:rPr lang="en-US" sz="1600" kern="0" dirty="0">
                  <a:solidFill>
                    <a:schemeClr val="bg1"/>
                  </a:solidFill>
                  <a:latin typeface="Arial" panose="020B0604020202020204" pitchFamily="34" charset="0"/>
                  <a:cs typeface="Arial" panose="020B0604020202020204" pitchFamily="34" charset="0"/>
                </a:rPr>
                <a:t>ABAP Database</a:t>
              </a:r>
            </a:p>
            <a:p>
              <a:r>
                <a:rPr lang="en-US" sz="1600" kern="0" dirty="0">
                  <a:solidFill>
                    <a:schemeClr val="bg1"/>
                  </a:solidFill>
                  <a:latin typeface="Arial" panose="020B0604020202020204" pitchFamily="34" charset="0"/>
                  <a:cs typeface="Arial" panose="020B0604020202020204" pitchFamily="34" charset="0"/>
                </a:rPr>
                <a:t>Connectivity</a:t>
              </a:r>
            </a:p>
          </p:txBody>
        </p:sp>
        <p:sp>
          <p:nvSpPr>
            <p:cNvPr id="8" name="TextBox 7"/>
            <p:cNvSpPr txBox="1"/>
            <p:nvPr/>
          </p:nvSpPr>
          <p:spPr>
            <a:xfrm>
              <a:off x="5808662" y="1976992"/>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ADBC</a:t>
              </a:r>
            </a:p>
          </p:txBody>
        </p:sp>
        <p:grpSp>
          <p:nvGrpSpPr>
            <p:cNvPr id="9" name="Group 8"/>
            <p:cNvGrpSpPr/>
            <p:nvPr/>
          </p:nvGrpSpPr>
          <p:grpSpPr>
            <a:xfrm>
              <a:off x="2336362" y="1014413"/>
              <a:ext cx="3377054" cy="5586490"/>
              <a:chOff x="2340172" y="1014413"/>
              <a:chExt cx="2971604" cy="4915777"/>
            </a:xfrm>
          </p:grpSpPr>
          <p:grpSp>
            <p:nvGrpSpPr>
              <p:cNvPr id="37" name="Group 36"/>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45"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6"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38" name="Group 37"/>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42"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3"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39" name="Group 38"/>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40"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1"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sp>
          <p:nvSpPr>
            <p:cNvPr id="10" name="TextBox 9"/>
            <p:cNvSpPr txBox="1"/>
            <p:nvPr/>
          </p:nvSpPr>
          <p:spPr>
            <a:xfrm>
              <a:off x="5808662" y="3901771"/>
              <a:ext cx="3575851" cy="584775"/>
            </a:xfrm>
            <a:prstGeom prst="rect">
              <a:avLst/>
            </a:prstGeom>
            <a:noFill/>
          </p:spPr>
          <p:txBody>
            <a:bodyPr wrap="none" rtlCol="0">
              <a:spAutoFit/>
            </a:bodyPr>
            <a:lstStyle/>
            <a:p>
              <a:r>
                <a:rPr lang="en-US" sz="1600" b="1" dirty="0">
                  <a:solidFill>
                    <a:schemeClr val="bg1"/>
                  </a:solidFill>
                </a:rPr>
                <a:t>Proxy</a:t>
              </a:r>
              <a:r>
                <a:rPr lang="en-US" sz="1600" dirty="0">
                  <a:solidFill>
                    <a:schemeClr val="bg1"/>
                  </a:solidFill>
                </a:rPr>
                <a:t> is used as an Interface to transfer</a:t>
              </a:r>
            </a:p>
            <a:p>
              <a:r>
                <a:rPr lang="en-US" sz="1600" dirty="0">
                  <a:solidFill>
                    <a:schemeClr val="bg1"/>
                  </a:solidFill>
                </a:rPr>
                <a:t> or receive from or to the </a:t>
              </a:r>
              <a:r>
                <a:rPr lang="en-US" sz="1600" b="1" dirty="0">
                  <a:solidFill>
                    <a:schemeClr val="bg1"/>
                  </a:solidFill>
                </a:rPr>
                <a:t>ABAP</a:t>
              </a:r>
              <a:r>
                <a:rPr lang="en-US" sz="1600" dirty="0">
                  <a:solidFill>
                    <a:schemeClr val="bg1"/>
                  </a:solidFill>
                </a:rPr>
                <a:t> system</a:t>
              </a:r>
              <a:endParaRPr lang="en-US" sz="1600" dirty="0">
                <a:solidFill>
                  <a:schemeClr val="bg1"/>
                </a:solidFill>
                <a:latin typeface="Arial" panose="020B0604020202020204" pitchFamily="34" charset="0"/>
                <a:cs typeface="Arial" panose="020B0604020202020204" pitchFamily="34" charset="0"/>
              </a:endParaRPr>
            </a:p>
          </p:txBody>
        </p:sp>
        <p:sp>
          <p:nvSpPr>
            <p:cNvPr id="12" name="TextBox 11"/>
            <p:cNvSpPr txBox="1"/>
            <p:nvPr/>
          </p:nvSpPr>
          <p:spPr>
            <a:xfrm>
              <a:off x="5808662" y="3568069"/>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View Proxy</a:t>
              </a:r>
            </a:p>
          </p:txBody>
        </p:sp>
        <p:sp>
          <p:nvSpPr>
            <p:cNvPr id="13" name="TextBox 12"/>
            <p:cNvSpPr txBox="1"/>
            <p:nvPr/>
          </p:nvSpPr>
          <p:spPr>
            <a:xfrm>
              <a:off x="5808662" y="5488136"/>
              <a:ext cx="2156360" cy="584775"/>
            </a:xfrm>
            <a:prstGeom prst="rect">
              <a:avLst/>
            </a:prstGeom>
            <a:noFill/>
          </p:spPr>
          <p:txBody>
            <a:bodyPr wrap="none" rtlCol="0">
              <a:spAutoFit/>
            </a:bodyPr>
            <a:lstStyle/>
            <a:p>
              <a:r>
                <a:rPr lang="en-US" sz="1600" kern="0" dirty="0">
                  <a:solidFill>
                    <a:schemeClr val="bg1"/>
                  </a:solidFill>
                  <a:latin typeface="Arial" panose="020B0604020202020204" pitchFamily="34" charset="0"/>
                  <a:cs typeface="Arial" panose="020B0604020202020204" pitchFamily="34" charset="0"/>
                </a:rPr>
                <a:t>ABAP CDS</a:t>
              </a:r>
            </a:p>
            <a:p>
              <a:r>
                <a:rPr lang="en-US" sz="1600" kern="0" dirty="0">
                  <a:solidFill>
                    <a:schemeClr val="bg1"/>
                  </a:solidFill>
                  <a:latin typeface="Arial" panose="020B0604020202020204" pitchFamily="34" charset="0"/>
                  <a:cs typeface="Arial" panose="020B0604020202020204" pitchFamily="34" charset="0"/>
                </a:rPr>
                <a:t>Core Data &amp; Services</a:t>
              </a:r>
            </a:p>
          </p:txBody>
        </p:sp>
        <p:sp>
          <p:nvSpPr>
            <p:cNvPr id="14" name="TextBox 13"/>
            <p:cNvSpPr txBox="1"/>
            <p:nvPr/>
          </p:nvSpPr>
          <p:spPr>
            <a:xfrm>
              <a:off x="5808662" y="5154434"/>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Mr. X</a:t>
              </a:r>
            </a:p>
          </p:txBody>
        </p:sp>
        <p:sp>
          <p:nvSpPr>
            <p:cNvPr id="15" name="TextBox 14"/>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16" name="TextBox 15"/>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17" name="TextBox 16"/>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18" name="Group 17"/>
            <p:cNvGrpSpPr/>
            <p:nvPr/>
          </p:nvGrpSpPr>
          <p:grpSpPr>
            <a:xfrm>
              <a:off x="4243372" y="5353702"/>
              <a:ext cx="694930" cy="571082"/>
              <a:chOff x="7000875" y="2609851"/>
              <a:chExt cx="481013" cy="395288"/>
            </a:xfrm>
            <a:solidFill>
              <a:schemeClr val="bg1"/>
            </a:solidFill>
          </p:grpSpPr>
          <p:sp>
            <p:nvSpPr>
              <p:cNvPr id="35"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6"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19" name="Group 18"/>
            <p:cNvGrpSpPr/>
            <p:nvPr/>
          </p:nvGrpSpPr>
          <p:grpSpPr>
            <a:xfrm>
              <a:off x="4289852" y="3708907"/>
              <a:ext cx="601970" cy="606064"/>
              <a:chOff x="7156450" y="2708275"/>
              <a:chExt cx="233363" cy="234950"/>
            </a:xfrm>
            <a:solidFill>
              <a:schemeClr val="bg1"/>
            </a:solidFill>
          </p:grpSpPr>
          <p:sp>
            <p:nvSpPr>
              <p:cNvPr id="33"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4"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20" name="Group 19"/>
            <p:cNvGrpSpPr/>
            <p:nvPr/>
          </p:nvGrpSpPr>
          <p:grpSpPr>
            <a:xfrm>
              <a:off x="4299577" y="2083569"/>
              <a:ext cx="582521" cy="639922"/>
              <a:chOff x="4776788" y="2243138"/>
              <a:chExt cx="434976" cy="477838"/>
            </a:xfrm>
            <a:solidFill>
              <a:schemeClr val="bg1"/>
            </a:solidFill>
          </p:grpSpPr>
          <p:sp>
            <p:nvSpPr>
              <p:cNvPr id="21"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2"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3"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4"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5"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6"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7"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8"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9"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0"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1"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2"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sp>
        <p:nvSpPr>
          <p:cNvPr id="4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50982961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ABAP Database Connectivity ( ADBC )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6FFD856B-03D8-43F7-AA16-FACF7D0F42DE}"/>
              </a:ext>
            </a:extLst>
          </p:cNvPr>
          <p:cNvSpPr txBox="1"/>
          <p:nvPr/>
        </p:nvSpPr>
        <p:spPr>
          <a:xfrm>
            <a:off x="491036" y="937751"/>
            <a:ext cx="11292008" cy="3970318"/>
          </a:xfrm>
          <a:prstGeom prst="rect">
            <a:avLst/>
          </a:prstGeom>
          <a:noFill/>
        </p:spPr>
        <p:txBody>
          <a:bodyPr wrap="square" rtlCol="0">
            <a:spAutoFit/>
          </a:bodyPr>
          <a:lstStyle/>
          <a:p>
            <a:pPr algn="just"/>
            <a:r>
              <a:rPr lang="en-US" sz="1800" dirty="0">
                <a:solidFill>
                  <a:schemeClr val="bg1"/>
                </a:solidFill>
              </a:rPr>
              <a:t>System &lt; SAP Net viewer 7.4</a:t>
            </a:r>
          </a:p>
          <a:p>
            <a:pPr algn="just"/>
            <a:r>
              <a:rPr lang="en-US" sz="1800" dirty="0">
                <a:solidFill>
                  <a:schemeClr val="bg1"/>
                </a:solidFill>
              </a:rPr>
              <a:t>SAP offers built-in framework called ADBC framework which allows us to bypass the DB abstraction layer and directly communicate with underlaying DB. In this communication, we need to use Native SQL.</a:t>
            </a:r>
          </a:p>
          <a:p>
            <a:r>
              <a:rPr lang="en-US" sz="1800" dirty="0">
                <a:solidFill>
                  <a:schemeClr val="bg1"/>
                </a:solidFill>
              </a:rPr>
              <a:t>Pros</a:t>
            </a:r>
          </a:p>
          <a:p>
            <a:pPr marL="285750" indent="-285750">
              <a:buFontTx/>
              <a:buChar char="-"/>
            </a:pPr>
            <a:r>
              <a:rPr lang="en-US" sz="1800" dirty="0">
                <a:solidFill>
                  <a:schemeClr val="bg1"/>
                </a:solidFill>
              </a:rPr>
              <a:t>Allows all sorts of calls to DB</a:t>
            </a:r>
          </a:p>
          <a:p>
            <a:pPr marL="285750" indent="-285750">
              <a:buFontTx/>
              <a:buChar char="-"/>
            </a:pPr>
            <a:r>
              <a:rPr lang="en-US" sz="1800" dirty="0">
                <a:solidFill>
                  <a:schemeClr val="bg1"/>
                </a:solidFill>
              </a:rPr>
              <a:t>Native SQL </a:t>
            </a:r>
          </a:p>
          <a:p>
            <a:pPr marL="285750" indent="-285750">
              <a:buFontTx/>
              <a:buChar char="-"/>
            </a:pPr>
            <a:r>
              <a:rPr lang="en-US" sz="1800" dirty="0">
                <a:solidFill>
                  <a:schemeClr val="bg1"/>
                </a:solidFill>
              </a:rPr>
              <a:t>Only approach for lower NW</a:t>
            </a:r>
          </a:p>
          <a:p>
            <a:r>
              <a:rPr lang="en-US" sz="1800" dirty="0">
                <a:solidFill>
                  <a:schemeClr val="bg1"/>
                </a:solidFill>
              </a:rPr>
              <a:t>Cons</a:t>
            </a:r>
          </a:p>
          <a:p>
            <a:pPr marL="285750" indent="-285750">
              <a:buFontTx/>
              <a:buChar char="-"/>
            </a:pPr>
            <a:r>
              <a:rPr lang="en-US" sz="1800" dirty="0">
                <a:solidFill>
                  <a:schemeClr val="bg1"/>
                </a:solidFill>
              </a:rPr>
              <a:t>Too technical</a:t>
            </a:r>
          </a:p>
          <a:p>
            <a:pPr marL="285750" indent="-285750">
              <a:buFontTx/>
              <a:buChar char="-"/>
            </a:pPr>
            <a:r>
              <a:rPr lang="en-US" sz="1800" dirty="0">
                <a:solidFill>
                  <a:schemeClr val="bg1"/>
                </a:solidFill>
              </a:rPr>
              <a:t>Debugging is difficult</a:t>
            </a:r>
          </a:p>
          <a:p>
            <a:pPr marL="285750" indent="-285750">
              <a:buFontTx/>
              <a:buChar char="-"/>
            </a:pPr>
            <a:r>
              <a:rPr lang="en-US" sz="1800" dirty="0">
                <a:solidFill>
                  <a:schemeClr val="bg1"/>
                </a:solidFill>
              </a:rPr>
              <a:t>Error </a:t>
            </a:r>
            <a:r>
              <a:rPr lang="en-US" sz="1800" dirty="0" smtClean="0">
                <a:solidFill>
                  <a:schemeClr val="bg1"/>
                </a:solidFill>
              </a:rPr>
              <a:t>handling</a:t>
            </a:r>
          </a:p>
          <a:p>
            <a:endParaRPr lang="en-US" sz="1800" dirty="0">
              <a:solidFill>
                <a:schemeClr val="bg1"/>
              </a:solidFill>
            </a:endParaRPr>
          </a:p>
          <a:p>
            <a:r>
              <a:rPr lang="en-US" sz="1800" dirty="0" smtClean="0">
                <a:solidFill>
                  <a:schemeClr val="bg1"/>
                </a:solidFill>
              </a:rPr>
              <a:t>Exercise </a:t>
            </a:r>
            <a:br>
              <a:rPr lang="en-US" sz="1800" dirty="0" smtClean="0">
                <a:solidFill>
                  <a:schemeClr val="bg1"/>
                </a:solidFill>
              </a:rPr>
            </a:br>
            <a:r>
              <a:rPr lang="en-US" sz="1800" dirty="0" smtClean="0">
                <a:solidFill>
                  <a:schemeClr val="bg1"/>
                </a:solidFill>
                <a:hlinkClick r:id="rId3"/>
              </a:rPr>
              <a:t>ADBC Code</a:t>
            </a:r>
            <a:endParaRPr lang="en-US" sz="1800" dirty="0">
              <a:solidFill>
                <a:schemeClr val="bg1"/>
              </a:solidFill>
            </a:endParaRPr>
          </a:p>
        </p:txBody>
      </p:sp>
      <p:pic>
        <p:nvPicPr>
          <p:cNvPr id="7" name="Picture 2" descr="Free Connection Vectors, 98,000+ Images in AI, EPS forma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535" y="1988840"/>
            <a:ext cx="6797421" cy="4071937"/>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84094296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249762162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9453</TotalTime>
  <Words>405</Words>
  <Application>Microsoft Office PowerPoint</Application>
  <PresentationFormat>Custom</PresentationFormat>
  <Paragraphs>82</Paragraphs>
  <Slides>12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Arial Black</vt:lpstr>
      <vt:lpstr>Arial Bold</vt:lpstr>
      <vt:lpstr>Calibri</vt:lpstr>
      <vt:lpstr>Cooper Black</vt:lpstr>
      <vt:lpstr>Open Sans</vt:lpstr>
      <vt:lpstr>Patua One</vt:lpstr>
      <vt:lpstr>Segoe UI</vt:lpstr>
      <vt:lpstr>Segoe UI Bold</vt:lpstr>
      <vt:lpstr>Office Theme</vt:lpstr>
      <vt:lpstr>ABAP on Hana s/4 Hana Training</vt:lpstr>
      <vt:lpstr>Agenda – Day 7</vt:lpstr>
      <vt:lpstr>Calculation View</vt:lpstr>
      <vt:lpstr>OIA Scenario Using Calculation View</vt:lpstr>
      <vt:lpstr>Concept of Delivery Unit</vt:lpstr>
      <vt:lpstr>Method’s to Consume HANA Objects </vt:lpstr>
      <vt:lpstr>ABAP Database Connectivity ( ADBC )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269</cp:revision>
  <dcterms:created xsi:type="dcterms:W3CDTF">2013-09-12T13:05:01Z</dcterms:created>
  <dcterms:modified xsi:type="dcterms:W3CDTF">2021-10-25T10:39:17Z</dcterms:modified>
</cp:coreProperties>
</file>